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81" r:id="rId2"/>
    <p:sldId id="403" r:id="rId3"/>
    <p:sldId id="404" r:id="rId4"/>
    <p:sldId id="406" r:id="rId5"/>
    <p:sldId id="405" r:id="rId6"/>
    <p:sldId id="407" r:id="rId7"/>
    <p:sldId id="408" r:id="rId8"/>
    <p:sldId id="410" r:id="rId9"/>
    <p:sldId id="409" r:id="rId10"/>
    <p:sldId id="411" r:id="rId11"/>
    <p:sldId id="412" r:id="rId12"/>
    <p:sldId id="414" r:id="rId13"/>
    <p:sldId id="413" r:id="rId14"/>
    <p:sldId id="416" r:id="rId15"/>
    <p:sldId id="415" r:id="rId16"/>
    <p:sldId id="417" r:id="rId17"/>
    <p:sldId id="418" r:id="rId18"/>
    <p:sldId id="419" r:id="rId19"/>
    <p:sldId id="402" r:id="rId20"/>
    <p:sldId id="420" r:id="rId21"/>
  </p:sldIdLst>
  <p:sldSz cx="9144000" cy="6858000" type="screen4x3"/>
  <p:notesSz cx="6794500" cy="99314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logh Attila" initials="" lastIdx="0" clrIdx="0"/>
  <p:cmAuthor id="1" name="LantosG" initials="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Közepesen sötét stílus 3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86327" autoAdjust="0"/>
  </p:normalViewPr>
  <p:slideViewPr>
    <p:cSldViewPr>
      <p:cViewPr varScale="1">
        <p:scale>
          <a:sx n="79" d="100"/>
          <a:sy n="79" d="100"/>
        </p:scale>
        <p:origin x="193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3666" y="-84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2DEFD-8301-4D6F-BD3F-1E17D08F13AC}" type="datetimeFigureOut">
              <a:rPr lang="hu-HU" smtClean="0"/>
              <a:pPr/>
              <a:t>2017.09.27.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789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0CDD2-D0B3-4C06-83E3-11F5FA01075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590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97F1C-BC7C-4EB9-8D52-63EE6C50CE5C}" type="datetimeFigureOut">
              <a:rPr lang="hu-HU" smtClean="0"/>
              <a:pPr/>
              <a:t>2017.09.27.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6B8AA-5026-4381-B20F-C6D6684B2A7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856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lang="hu-HU" sz="3600" b="1">
                <a:solidFill>
                  <a:srgbClr val="009999"/>
                </a:solidFill>
              </a:defRPr>
            </a:lvl1pPr>
          </a:lstStyle>
          <a:p>
            <a:pPr marL="0" lvl="0" eaLnBrk="0" fontAlgn="base" hangingPunct="0">
              <a:spcAft>
                <a:spcPct val="0"/>
              </a:spcAft>
            </a:pPr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8AA1-F864-4622-8AB3-020B8CD7C57A}" type="datetime1">
              <a:rPr lang="hu-HU" smtClean="0"/>
              <a:t>2017.09.27.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3493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400"/>
            </a:lvl1pPr>
            <a:lvl5pPr>
              <a:defRPr sz="160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F2F4-B182-488B-8BE7-0DCF9E5A6010}" type="datetime1">
              <a:rPr lang="hu-HU" smtClean="0"/>
              <a:t>2017.09.27.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2981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268760"/>
            <a:ext cx="2057400" cy="4857403"/>
          </a:xfrm>
        </p:spPr>
        <p:txBody>
          <a:bodyPr vert="eaVert"/>
          <a:lstStyle>
            <a:lvl1pPr>
              <a:defRPr lang="hu-HU" sz="3200" b="1" kern="1200" dirty="0">
                <a:solidFill>
                  <a:srgbClr val="0099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6019800" cy="4857403"/>
          </a:xfrm>
        </p:spPr>
        <p:txBody>
          <a:bodyPr vert="vert" lIns="91440" tIns="45720" rIns="91440" bIns="45720" rtlCol="0">
            <a:normAutofit/>
          </a:bodyPr>
          <a:lstStyle>
            <a:lvl1pPr>
              <a:defRPr lang="hu-HU" sz="2400" smtClean="0"/>
            </a:lvl1pPr>
            <a:lvl2pPr>
              <a:defRPr lang="hu-HU" sz="2400" smtClean="0"/>
            </a:lvl2pPr>
            <a:lvl3pPr>
              <a:defRPr lang="hu-HU" sz="2000" smtClean="0"/>
            </a:lvl3pPr>
            <a:lvl4pPr>
              <a:defRPr lang="hu-HU" smtClean="0"/>
            </a:lvl4pPr>
            <a:lvl5pPr>
              <a:defRPr lang="hu-HU"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4F77-E175-4B67-94B7-C502D63AE8C9}" type="datetime1">
              <a:rPr lang="hu-HU" smtClean="0"/>
              <a:t>2017.09.27.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886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hu-HU" sz="2000" smtClean="0">
                <a:solidFill>
                  <a:srgbClr val="0F5494"/>
                </a:solidFill>
              </a:defRPr>
            </a:lvl1pPr>
            <a:lvl2pPr>
              <a:defRPr lang="hu-HU" sz="1800" smtClean="0"/>
            </a:lvl2pPr>
            <a:lvl3pPr>
              <a:defRPr lang="hu-HU" sz="1600" smtClean="0"/>
            </a:lvl3pPr>
            <a:lvl4pPr>
              <a:defRPr lang="hu-HU" sz="1400" smtClean="0">
                <a:latin typeface="Arial" pitchFamily="34" charset="0"/>
              </a:defRPr>
            </a:lvl4pPr>
            <a:lvl5pPr>
              <a:defRPr lang="hu-HU" sz="1200">
                <a:latin typeface="Arial" pitchFamily="34" charset="0"/>
              </a:defRPr>
            </a:lvl5pPr>
          </a:lstStyle>
          <a:p>
            <a:pPr marL="0" lvl="0" eaLnBrk="0" fontAlgn="base" hangingPunct="0">
              <a:spcAft>
                <a:spcPct val="0"/>
              </a:spcAft>
              <a:buClr>
                <a:srgbClr val="0F5494"/>
              </a:buClr>
              <a:buSzPct val="120000"/>
            </a:pPr>
            <a:r>
              <a:rPr lang="hu-HU" dirty="0" smtClean="0"/>
              <a:t>Mintaszöveg szerkesztése</a:t>
            </a:r>
          </a:p>
          <a:p>
            <a:pPr marL="830263" lvl="1" indent="-293688" eaLnBrk="0" fontAlgn="base" hangingPunct="0">
              <a:spcAft>
                <a:spcPct val="0"/>
              </a:spcAft>
              <a:buClr>
                <a:srgbClr val="42A62A"/>
              </a:buClr>
              <a:buFont typeface="Symbol" pitchFamily="18" charset="2"/>
              <a:buChar char="-"/>
            </a:pPr>
            <a:r>
              <a:rPr lang="hu-HU" dirty="0" smtClean="0"/>
              <a:t>Második szint</a:t>
            </a:r>
          </a:p>
          <a:p>
            <a:pPr marL="1238250" lvl="2" eaLnBrk="0" fontAlgn="base" hangingPunct="0">
              <a:spcAft>
                <a:spcPct val="0"/>
              </a:spcAft>
              <a:buClr>
                <a:srgbClr val="0F5494"/>
              </a:buClr>
              <a:buFontTx/>
              <a:buChar char="-"/>
            </a:pPr>
            <a:r>
              <a:rPr lang="hu-HU" dirty="0" smtClean="0"/>
              <a:t>Harmadik szint</a:t>
            </a:r>
          </a:p>
          <a:p>
            <a:pPr lvl="3" eaLnBrk="0" fontAlgn="base" hangingPunct="0">
              <a:spcAft>
                <a:spcPct val="0"/>
              </a:spcAft>
            </a:pPr>
            <a:r>
              <a:rPr lang="hu-HU" dirty="0" smtClean="0"/>
              <a:t>Negyedik szint</a:t>
            </a:r>
          </a:p>
          <a:p>
            <a:pPr lvl="4" eaLnBrk="0" fontAlgn="base" hangingPunct="0">
              <a:spcAft>
                <a:spcPct val="0"/>
              </a:spcAft>
            </a:pPr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EF6F-08AC-42E9-8399-78214D8FC08F}" type="datetime1">
              <a:rPr lang="hu-HU" smtClean="0"/>
              <a:t>2017.09.27.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0BD4F97-0E07-4AEF-BA0E-B24A469D89B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443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>
              <a:defRPr lang="hu-HU" sz="3600" b="1">
                <a:solidFill>
                  <a:srgbClr val="009999"/>
                </a:solidFill>
              </a:defRPr>
            </a:lvl1pPr>
          </a:lstStyle>
          <a:p>
            <a:pPr marL="0" lvl="0" eaLnBrk="0" fontAlgn="base" hangingPunct="0">
              <a:spcAft>
                <a:spcPct val="0"/>
              </a:spcAft>
            </a:pPr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3451-49A9-4E9B-B0C1-F6C8B7F45D9E}" type="datetime1">
              <a:rPr lang="hu-HU" smtClean="0"/>
              <a:t>2017.09.27.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0973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hu-HU" sz="3600" b="1" kern="1200" smtClean="0">
                <a:solidFill>
                  <a:srgbClr val="0099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4038600" cy="38492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hu-HU" sz="2400" dirty="0" smtClean="0"/>
            </a:lvl1pPr>
            <a:lvl2pPr>
              <a:defRPr lang="hu-HU" sz="2400" dirty="0" smtClean="0"/>
            </a:lvl2pPr>
            <a:lvl3pPr>
              <a:defRPr lang="hu-HU" sz="2000" dirty="0" smtClean="0"/>
            </a:lvl3pPr>
            <a:lvl4pPr>
              <a:defRPr lang="hu-HU" sz="1800" dirty="0" smtClean="0"/>
            </a:lvl4pPr>
            <a:lvl5pPr>
              <a:defRPr lang="hu-HU" sz="1600" dirty="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276872"/>
            <a:ext cx="4038600" cy="38492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hu-HU" sz="2400" dirty="0" smtClean="0"/>
            </a:lvl1pPr>
            <a:lvl2pPr>
              <a:defRPr lang="hu-HU" sz="2400" dirty="0" smtClean="0"/>
            </a:lvl2pPr>
            <a:lvl3pPr>
              <a:defRPr lang="hu-HU" sz="2000" dirty="0" smtClean="0"/>
            </a:lvl3pPr>
            <a:lvl4pPr>
              <a:defRPr lang="hu-HU" dirty="0" smtClean="0"/>
            </a:lvl4pPr>
            <a:lvl5pPr>
              <a:defRPr lang="hu-HU" sz="1600" dirty="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6120-DCD0-4DCF-B1B8-C3D91F1F021E}" type="datetime1">
              <a:rPr lang="hu-HU" smtClean="0"/>
              <a:t>2017.09.27.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162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7544" y="213285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780927"/>
            <a:ext cx="4040188" cy="33452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4008" y="213285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780927"/>
            <a:ext cx="4041775" cy="33452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F61B-4DEF-4C41-BD3D-CF31E986BB0B}" type="datetime1">
              <a:rPr lang="hu-HU" smtClean="0"/>
              <a:t>2017.09.27.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30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hu-HU" sz="3600" b="1" kern="1200" smtClean="0">
                <a:solidFill>
                  <a:srgbClr val="0099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47C4-0046-4C4A-B96A-A23FAEE6D818}" type="datetime1">
              <a:rPr lang="hu-HU" smtClean="0"/>
              <a:t>2017.09.27.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7025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1211-FE57-4802-B181-89C25D5A16DA}" type="datetime1">
              <a:rPr lang="hu-HU" smtClean="0"/>
              <a:t>2017.09.27.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0040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3008313" cy="1080120"/>
          </a:xfrm>
        </p:spPr>
        <p:txBody>
          <a:bodyPr anchor="b"/>
          <a:lstStyle>
            <a:lvl1pPr algn="l">
              <a:defRPr lang="hu-HU" sz="3200" b="1" kern="1200" dirty="0">
                <a:solidFill>
                  <a:srgbClr val="0099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268760"/>
            <a:ext cx="5111750" cy="4857403"/>
          </a:xfrm>
        </p:spPr>
        <p:txBody>
          <a:bodyPr/>
          <a:lstStyle>
            <a:lvl1pPr>
              <a:defRPr lang="hu-HU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2348880"/>
            <a:ext cx="3008313" cy="3777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B140-EA7B-4008-B7E3-7B85BFA135F3}" type="datetime1">
              <a:rPr lang="hu-HU" smtClean="0"/>
              <a:t>2017.09.27.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7873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A273-4013-40B0-840C-D7CBBE1F57A8}" type="datetime1">
              <a:rPr lang="hu-HU" smtClean="0"/>
              <a:t>2017.09.27.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7051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2266583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1137882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lvl="0" eaLnBrk="0" fontAlgn="base" hangingPunct="0">
              <a:spcAft>
                <a:spcPct val="0"/>
              </a:spcAft>
            </a:pPr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2420888"/>
            <a:ext cx="8229600" cy="37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11260-5678-499E-931E-465DABA7F04E}" type="datetime1">
              <a:rPr lang="hu-HU" smtClean="0"/>
              <a:t>2017.09.27.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D4F97-0E07-4AEF-BA0E-B24A469D89B7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7339"/>
            <a:ext cx="991092" cy="67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www.umvp.eu/sites/default/files/eu_zaszlo.gi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897" y="92606"/>
            <a:ext cx="1006440" cy="67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65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r" defTabSz="914400" rtl="0" eaLnBrk="1" latinLnBrk="0" hangingPunct="1">
        <a:spcBef>
          <a:spcPct val="0"/>
        </a:spcBef>
        <a:buNone/>
        <a:defRPr lang="hu-HU" sz="3600" b="1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/>
              <a:pPr/>
              <a:t>1</a:t>
            </a:fld>
            <a:endParaRPr lang="hu-HU" dirty="0"/>
          </a:p>
        </p:txBody>
      </p:sp>
      <p:sp>
        <p:nvSpPr>
          <p:cNvPr id="5" name="Cím 1"/>
          <p:cNvSpPr txBox="1">
            <a:spLocks noGrp="1"/>
          </p:cNvSpPr>
          <p:nvPr>
            <p:ph idx="1"/>
          </p:nvPr>
        </p:nvSpPr>
        <p:spPr>
          <a:xfrm>
            <a:off x="539552" y="1340768"/>
            <a:ext cx="8229600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buNone/>
            </a:pPr>
            <a:r>
              <a:rPr lang="hu-H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LEADER</a:t>
            </a:r>
          </a:p>
          <a:p>
            <a:pPr algn="ctr">
              <a:buNone/>
            </a:pPr>
            <a:endParaRPr lang="hu-HU" sz="2800" b="1" dirty="0">
              <a:solidFill>
                <a:schemeClr val="tx2"/>
              </a:solidFill>
              <a:latin typeface="Century" panose="02040604050505020304" pitchFamily="18" charset="0"/>
            </a:endParaRPr>
          </a:p>
          <a:p>
            <a:pPr algn="ctr">
              <a:buNone/>
            </a:pPr>
            <a:r>
              <a:rPr lang="hu-HU" sz="2800" dirty="0" smtClean="0"/>
              <a:t>LEADER Intézkedések a Déli Napfény LEADER Egyesület területén</a:t>
            </a:r>
          </a:p>
          <a:p>
            <a:pPr algn="ctr">
              <a:buNone/>
            </a:pPr>
            <a:endParaRPr lang="hu-H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7E9D-0062-4507-80CF-E670B317E46F}" type="datetime1">
              <a:rPr lang="hu-HU" smtClean="0"/>
              <a:t>2017.09.27.</a:t>
            </a:fld>
            <a:endParaRPr lang="hu-HU"/>
          </a:p>
        </p:txBody>
      </p:sp>
      <p:sp>
        <p:nvSpPr>
          <p:cNvPr id="7" name="Alcím 2"/>
          <p:cNvSpPr txBox="1">
            <a:spLocks/>
          </p:cNvSpPr>
          <p:nvPr/>
        </p:nvSpPr>
        <p:spPr>
          <a:xfrm>
            <a:off x="1691680" y="4574787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18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16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1400" kern="120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u-HU" sz="1200" kern="12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u-HU" sz="1800" dirty="0" smtClean="0"/>
          </a:p>
          <a:p>
            <a:pPr marL="0" indent="0" algn="ctr">
              <a:buNone/>
            </a:pPr>
            <a:r>
              <a:rPr lang="hu-HU" sz="1800" dirty="0" smtClean="0"/>
              <a:t>Terhes Csaba</a:t>
            </a:r>
          </a:p>
          <a:p>
            <a:pPr marL="0" indent="0" algn="ctr">
              <a:buNone/>
            </a:pPr>
            <a:r>
              <a:rPr lang="hu-HU" sz="1800" dirty="0" err="1"/>
              <a:t>m</a:t>
            </a:r>
            <a:r>
              <a:rPr lang="hu-HU" sz="1800" dirty="0" err="1" smtClean="0"/>
              <a:t>ukaszervezet</a:t>
            </a:r>
            <a:r>
              <a:rPr lang="hu-HU" sz="1800" dirty="0" smtClean="0"/>
              <a:t> vezető</a:t>
            </a:r>
          </a:p>
          <a:p>
            <a:pPr marL="0" indent="0" algn="ctr">
              <a:buNone/>
            </a:pPr>
            <a:r>
              <a:rPr lang="hu-HU" sz="1800" dirty="0" smtClean="0"/>
              <a:t>Déli Napfény LEADER Egyesület</a:t>
            </a:r>
          </a:p>
          <a:p>
            <a:pPr marL="0" indent="0" algn="ctr">
              <a:buNone/>
            </a:pPr>
            <a:r>
              <a:rPr lang="hu-HU" sz="1800" dirty="0" smtClean="0"/>
              <a:t>2017</a:t>
            </a:r>
            <a:endParaRPr 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1211-FE57-4802-B181-89C25D5A16DA}" type="datetime1">
              <a:rPr lang="hu-HU" smtClean="0"/>
              <a:t>2017.09.27.</a:t>
            </a:fld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11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591295"/>
            <a:ext cx="8229600" cy="1143000"/>
          </a:xfrm>
        </p:spPr>
        <p:txBody>
          <a:bodyPr/>
          <a:lstStyle/>
          <a:p>
            <a:r>
              <a:rPr lang="hu-HU" i="1" dirty="0"/>
              <a:t>Helyi turizmus fejlesztése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55000" lnSpcReduction="20000"/>
          </a:bodyPr>
          <a:lstStyle/>
          <a:p>
            <a:r>
              <a:rPr lang="hu-HU" b="1" dirty="0"/>
              <a:t>Specifikus cél</a:t>
            </a:r>
            <a:r>
              <a:rPr lang="hu-HU" dirty="0"/>
              <a:t>: </a:t>
            </a:r>
            <a:r>
              <a:rPr lang="hu-HU" i="1" dirty="0"/>
              <a:t>Helyi turizmus fejlesztése</a:t>
            </a:r>
            <a:endParaRPr lang="hu-HU" dirty="0"/>
          </a:p>
          <a:p>
            <a:endParaRPr lang="hu-HU" i="1" dirty="0"/>
          </a:p>
          <a:p>
            <a:r>
              <a:rPr lang="hu-HU" b="1" dirty="0"/>
              <a:t>Támogatható tevékenységek: : </a:t>
            </a:r>
            <a:r>
              <a:rPr lang="hu-HU" dirty="0"/>
              <a:t>Építés, kisléptékű infrastruktúra, gép, eszközbeszerzés, marketing tevékenység, projekt előkészítéshez kapcsolódó tevékenységek, egyéb tevékenységek</a:t>
            </a:r>
            <a:r>
              <a:rPr lang="hu-HU" dirty="0" smtClean="0"/>
              <a:t>.</a:t>
            </a:r>
          </a:p>
          <a:p>
            <a:endParaRPr lang="hu-HU" b="1" dirty="0"/>
          </a:p>
          <a:p>
            <a:r>
              <a:rPr lang="hu-HU" b="1" dirty="0"/>
              <a:t>Minimum maximum támogatási összeg</a:t>
            </a:r>
            <a:r>
              <a:rPr lang="hu-HU" dirty="0"/>
              <a:t>: </a:t>
            </a:r>
            <a:r>
              <a:rPr lang="hu-HU" dirty="0" smtClean="0"/>
              <a:t>1,5 -8millió </a:t>
            </a:r>
            <a:r>
              <a:rPr lang="hu-HU" dirty="0"/>
              <a:t>Ft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b="1" dirty="0"/>
              <a:t>A jogosultak köre:</a:t>
            </a:r>
            <a:r>
              <a:rPr lang="hu-HU" dirty="0"/>
              <a:t> Non-profit </a:t>
            </a:r>
            <a:r>
              <a:rPr lang="hu-HU" dirty="0" smtClean="0"/>
              <a:t>szervezetek, Egyházi </a:t>
            </a:r>
            <a:r>
              <a:rPr lang="hu-HU" dirty="0"/>
              <a:t>jogi </a:t>
            </a:r>
            <a:r>
              <a:rPr lang="hu-HU" dirty="0" smtClean="0"/>
              <a:t>személy, </a:t>
            </a:r>
            <a:r>
              <a:rPr lang="hu-HU" dirty="0" err="1" smtClean="0"/>
              <a:t>Mikrovállalkozás</a:t>
            </a:r>
            <a:r>
              <a:rPr lang="hu-HU" dirty="0" smtClean="0"/>
              <a:t>, Egyéni vállalkozó, </a:t>
            </a:r>
            <a:r>
              <a:rPr lang="hu-HU" dirty="0" smtClean="0"/>
              <a:t>Őstermelő</a:t>
            </a:r>
            <a:r>
              <a:rPr lang="hu-HU" dirty="0" smtClean="0"/>
              <a:t>, </a:t>
            </a:r>
            <a:r>
              <a:rPr lang="hu-HU" dirty="0" smtClean="0"/>
              <a:t>Magánszemély</a:t>
            </a:r>
            <a:endParaRPr lang="hu-HU" dirty="0" smtClean="0"/>
          </a:p>
          <a:p>
            <a:endParaRPr lang="hu-HU" dirty="0"/>
          </a:p>
          <a:p>
            <a:r>
              <a:rPr lang="hu-HU" b="1" dirty="0"/>
              <a:t>Intenzitás</a:t>
            </a:r>
            <a:r>
              <a:rPr lang="hu-HU" dirty="0"/>
              <a:t>: </a:t>
            </a:r>
            <a:r>
              <a:rPr lang="hu-HU" dirty="0" smtClean="0"/>
              <a:t>50-60%</a:t>
            </a:r>
            <a:endParaRPr lang="hu-HU" dirty="0"/>
          </a:p>
          <a:p>
            <a:endParaRPr lang="hu-HU" dirty="0"/>
          </a:p>
          <a:p>
            <a:r>
              <a:rPr lang="hu-HU" b="1" dirty="0"/>
              <a:t>Keretösszeg</a:t>
            </a:r>
            <a:r>
              <a:rPr lang="hu-HU" dirty="0"/>
              <a:t>: : </a:t>
            </a:r>
            <a:r>
              <a:rPr lang="hu-HU" dirty="0" smtClean="0"/>
              <a:t>29.660.000 </a:t>
            </a:r>
            <a:r>
              <a:rPr lang="hu-HU" dirty="0"/>
              <a:t>Ft</a:t>
            </a:r>
          </a:p>
          <a:p>
            <a:endParaRPr lang="hu-HU" dirty="0"/>
          </a:p>
          <a:p>
            <a:r>
              <a:rPr lang="hu-HU" b="1" dirty="0"/>
              <a:t>A támogatási kérelem benyújtásának határideje és módja (tervezett): </a:t>
            </a:r>
            <a:r>
              <a:rPr lang="hu-HU" dirty="0"/>
              <a:t>Jelen felhívás keretében a helyi támogatási kérelem benyújtására 2017.12.20 naptól 2018.11.28 napig van lehetőség.</a:t>
            </a:r>
          </a:p>
          <a:p>
            <a:r>
              <a:rPr lang="hu-HU" dirty="0"/>
              <a:t>Ezen időszak alatt az alábbi értékelési határnapokig benyújtásra került projektek kerülnek együttesen elbírálásra:</a:t>
            </a:r>
          </a:p>
          <a:p>
            <a:r>
              <a:rPr lang="hu-HU" dirty="0"/>
              <a:t>2018.02.28</a:t>
            </a:r>
          </a:p>
          <a:p>
            <a:r>
              <a:rPr lang="hu-HU" dirty="0"/>
              <a:t>2018.05.28</a:t>
            </a:r>
          </a:p>
          <a:p>
            <a:r>
              <a:rPr lang="hu-HU" dirty="0"/>
              <a:t>2018.08.28</a:t>
            </a:r>
          </a:p>
          <a:p>
            <a:r>
              <a:rPr lang="hu-HU" dirty="0"/>
              <a:t>2018.11.28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EF6F-08AC-42E9-8399-78214D8FC08F}" type="datetime1">
              <a:rPr lang="hu-HU" smtClean="0"/>
              <a:t>2017.09.27.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67657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1211-FE57-4802-B181-89C25D5A16DA}" type="datetime1">
              <a:rPr lang="hu-HU" smtClean="0"/>
              <a:t>2017.09.27.</a:t>
            </a:fld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5668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i="1" dirty="0"/>
              <a:t>BEMUTATÓ GAZDASÁGOK TÁMOGATÁSA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022797"/>
            <a:ext cx="8229600" cy="4218459"/>
          </a:xfrm>
        </p:spPr>
        <p:txBody>
          <a:bodyPr>
            <a:normAutofit fontScale="55000" lnSpcReduction="20000"/>
          </a:bodyPr>
          <a:lstStyle/>
          <a:p>
            <a:r>
              <a:rPr lang="hu-HU" b="1" dirty="0"/>
              <a:t>Specifikus cél</a:t>
            </a:r>
            <a:r>
              <a:rPr lang="hu-HU" dirty="0"/>
              <a:t>: Gazdasági környezet fejlesztése</a:t>
            </a:r>
          </a:p>
          <a:p>
            <a:endParaRPr lang="hu-HU" i="1" dirty="0"/>
          </a:p>
          <a:p>
            <a:r>
              <a:rPr lang="hu-HU" b="1" dirty="0"/>
              <a:t>Támogatható tevékenységek: : </a:t>
            </a:r>
            <a:r>
              <a:rPr lang="hu-HU" dirty="0"/>
              <a:t>Építés, kisléptékű infrastruktúra, gép, eszközbeszerzés, marketing tevékenység, projekt előkészítéshez kapcsolódó tevékenységek, egyéb tevékenységek.</a:t>
            </a:r>
          </a:p>
          <a:p>
            <a:endParaRPr lang="hu-HU" b="1" dirty="0"/>
          </a:p>
          <a:p>
            <a:r>
              <a:rPr lang="hu-HU" b="1" dirty="0"/>
              <a:t>Minimum maximum támogatási összeg</a:t>
            </a:r>
            <a:r>
              <a:rPr lang="hu-HU" dirty="0"/>
              <a:t>: </a:t>
            </a:r>
            <a:r>
              <a:rPr lang="hu-HU" dirty="0" smtClean="0"/>
              <a:t>3 </a:t>
            </a:r>
            <a:r>
              <a:rPr lang="hu-HU" dirty="0"/>
              <a:t>-8millió Ft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b="1" dirty="0"/>
              <a:t>A jogosultak köre:</a:t>
            </a:r>
            <a:r>
              <a:rPr lang="hu-HU" dirty="0"/>
              <a:t> </a:t>
            </a:r>
            <a:r>
              <a:rPr lang="hu-HU" dirty="0" err="1"/>
              <a:t>mikrovállalkozások</a:t>
            </a:r>
            <a:r>
              <a:rPr lang="hu-HU" dirty="0"/>
              <a:t>, egyéni vállalkozók, </a:t>
            </a:r>
            <a:r>
              <a:rPr lang="hu-HU" dirty="0" smtClean="0"/>
              <a:t>őstermelők </a:t>
            </a:r>
            <a:r>
              <a:rPr lang="hu-HU" dirty="0"/>
              <a:t>és </a:t>
            </a:r>
            <a:r>
              <a:rPr lang="hu-HU" dirty="0" smtClean="0"/>
              <a:t>magánszemélyek</a:t>
            </a:r>
          </a:p>
          <a:p>
            <a:endParaRPr lang="hu-HU" dirty="0"/>
          </a:p>
          <a:p>
            <a:r>
              <a:rPr lang="hu-HU" b="1" dirty="0"/>
              <a:t>Intenzitás</a:t>
            </a:r>
            <a:r>
              <a:rPr lang="hu-HU" dirty="0"/>
              <a:t>: 50-60%</a:t>
            </a:r>
          </a:p>
          <a:p>
            <a:endParaRPr lang="hu-HU" dirty="0"/>
          </a:p>
          <a:p>
            <a:r>
              <a:rPr lang="hu-HU" b="1" dirty="0"/>
              <a:t>Keretösszeg</a:t>
            </a:r>
            <a:r>
              <a:rPr lang="hu-HU" dirty="0"/>
              <a:t>: : </a:t>
            </a:r>
            <a:r>
              <a:rPr lang="hu-HU" dirty="0" smtClean="0"/>
              <a:t>24.875.000 </a:t>
            </a:r>
            <a:r>
              <a:rPr lang="hu-HU" dirty="0"/>
              <a:t>Ft</a:t>
            </a:r>
          </a:p>
          <a:p>
            <a:endParaRPr lang="hu-HU" dirty="0"/>
          </a:p>
          <a:p>
            <a:r>
              <a:rPr lang="hu-HU" b="1" dirty="0"/>
              <a:t>A támogatási kérelem benyújtásának határideje és módja (tervezett): </a:t>
            </a:r>
            <a:r>
              <a:rPr lang="hu-HU" dirty="0"/>
              <a:t>Jelen felhívás keretében a helyi támogatási kérelem benyújtására 2017.12.20 naptól 2018.11.28 napig van </a:t>
            </a:r>
            <a:r>
              <a:rPr lang="hu-HU" dirty="0" err="1"/>
              <a:t>lehetoség</a:t>
            </a:r>
            <a:r>
              <a:rPr lang="hu-HU" dirty="0"/>
              <a:t>.</a:t>
            </a:r>
          </a:p>
          <a:p>
            <a:r>
              <a:rPr lang="hu-HU" dirty="0"/>
              <a:t>Ezen </a:t>
            </a:r>
            <a:r>
              <a:rPr lang="hu-HU" dirty="0" err="1"/>
              <a:t>idoszak</a:t>
            </a:r>
            <a:r>
              <a:rPr lang="hu-HU" dirty="0"/>
              <a:t> alatt az alábbi értékelési határnapokig benyújtásra került projektek kerülnek együttesen elbírálásra:</a:t>
            </a:r>
          </a:p>
          <a:p>
            <a:r>
              <a:rPr lang="hu-HU" dirty="0"/>
              <a:t>2018.03.28</a:t>
            </a:r>
          </a:p>
          <a:p>
            <a:r>
              <a:rPr lang="hu-HU" dirty="0"/>
              <a:t>2018.06.28</a:t>
            </a:r>
          </a:p>
          <a:p>
            <a:r>
              <a:rPr lang="hu-HU" dirty="0"/>
              <a:t>2018.09.28</a:t>
            </a:r>
          </a:p>
          <a:p>
            <a:r>
              <a:rPr lang="hu-HU" dirty="0"/>
              <a:t>2018.11.28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EF6F-08AC-42E9-8399-78214D8FC08F}" type="datetime1">
              <a:rPr lang="hu-HU" smtClean="0"/>
              <a:t>2017.09.27.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/>
              <a:pPr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4923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1211-FE57-4802-B181-89C25D5A16DA}" type="datetime1">
              <a:rPr lang="hu-HU" smtClean="0"/>
              <a:t>2017.09.27.</a:t>
            </a:fld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8343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i="1" dirty="0"/>
              <a:t>Helyi termékek szolgáltatások és termékterek létrehozása, fejlesztése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51486"/>
          </a:xfrm>
        </p:spPr>
        <p:txBody>
          <a:bodyPr>
            <a:normAutofit fontScale="55000" lnSpcReduction="20000"/>
          </a:bodyPr>
          <a:lstStyle/>
          <a:p>
            <a:r>
              <a:rPr lang="hu-HU" b="1" dirty="0"/>
              <a:t>Specifikus cél</a:t>
            </a:r>
            <a:r>
              <a:rPr lang="hu-HU" dirty="0"/>
              <a:t>: Gazdasági környezet fejlesztése</a:t>
            </a:r>
          </a:p>
          <a:p>
            <a:endParaRPr lang="hu-HU" i="1" dirty="0"/>
          </a:p>
          <a:p>
            <a:r>
              <a:rPr lang="hu-HU" b="1" dirty="0"/>
              <a:t>Támogatható tevékenységek: : </a:t>
            </a:r>
            <a:r>
              <a:rPr lang="hu-HU" dirty="0"/>
              <a:t>Építés, kisléptékű infrastruktúra, gép, eszközbeszerzés, marketing tevékenység, projekt előkészítéshez kapcsolódó tevékenységek, egyéb tevékenységek.</a:t>
            </a:r>
          </a:p>
          <a:p>
            <a:endParaRPr lang="hu-HU" b="1" dirty="0"/>
          </a:p>
          <a:p>
            <a:r>
              <a:rPr lang="hu-HU" b="1" dirty="0"/>
              <a:t>Minimum maximum támogatási összeg</a:t>
            </a:r>
            <a:r>
              <a:rPr lang="hu-HU" dirty="0"/>
              <a:t>: </a:t>
            </a:r>
            <a:r>
              <a:rPr lang="hu-HU" dirty="0" smtClean="0"/>
              <a:t>1,5 -20 millió </a:t>
            </a:r>
            <a:r>
              <a:rPr lang="hu-HU" dirty="0"/>
              <a:t>Ft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b="1" dirty="0"/>
              <a:t>A jogosultak köre:</a:t>
            </a:r>
            <a:r>
              <a:rPr lang="hu-HU" dirty="0"/>
              <a:t> </a:t>
            </a:r>
            <a:r>
              <a:rPr lang="hu-HU" dirty="0" err="1"/>
              <a:t>mikrovállalkozások</a:t>
            </a:r>
            <a:r>
              <a:rPr lang="hu-HU" dirty="0"/>
              <a:t>, egyéni vállalkozók, őstermelők és magánszemélyek</a:t>
            </a:r>
          </a:p>
          <a:p>
            <a:endParaRPr lang="hu-HU" dirty="0"/>
          </a:p>
          <a:p>
            <a:r>
              <a:rPr lang="hu-HU" b="1" dirty="0"/>
              <a:t>Intenzitás</a:t>
            </a:r>
            <a:r>
              <a:rPr lang="hu-HU" dirty="0"/>
              <a:t>: 50-60%</a:t>
            </a:r>
          </a:p>
          <a:p>
            <a:endParaRPr lang="hu-HU" dirty="0"/>
          </a:p>
          <a:p>
            <a:r>
              <a:rPr lang="hu-HU" b="1" dirty="0"/>
              <a:t>Keretösszeg</a:t>
            </a:r>
            <a:r>
              <a:rPr lang="hu-HU" dirty="0"/>
              <a:t>: : </a:t>
            </a:r>
            <a:r>
              <a:rPr lang="hu-HU" dirty="0" smtClean="0"/>
              <a:t>44.938.000 </a:t>
            </a:r>
            <a:r>
              <a:rPr lang="hu-HU" dirty="0"/>
              <a:t>Ft</a:t>
            </a:r>
          </a:p>
          <a:p>
            <a:endParaRPr lang="hu-HU" dirty="0"/>
          </a:p>
          <a:p>
            <a:r>
              <a:rPr lang="hu-HU" b="1" dirty="0"/>
              <a:t>A támogatási kérelem benyújtásának határideje és módja (tervezett): </a:t>
            </a:r>
            <a:r>
              <a:rPr lang="hu-HU" dirty="0"/>
              <a:t>Jelen felhívás keretében a helyi támogatási kérelem benyújtására 2018.01.01 naptól 2018.11.28 napig van </a:t>
            </a:r>
            <a:r>
              <a:rPr lang="hu-HU" dirty="0" err="1"/>
              <a:t>lehetoség</a:t>
            </a:r>
            <a:r>
              <a:rPr lang="hu-HU" dirty="0"/>
              <a:t>.</a:t>
            </a:r>
          </a:p>
          <a:p>
            <a:r>
              <a:rPr lang="hu-HU" dirty="0"/>
              <a:t>Ezen </a:t>
            </a:r>
            <a:r>
              <a:rPr lang="hu-HU" dirty="0" err="1"/>
              <a:t>idoszak</a:t>
            </a:r>
            <a:r>
              <a:rPr lang="hu-HU" dirty="0"/>
              <a:t> alatt az alábbi értékelési határnapokig benyújtásra került projektek kerülnek együttesen elbírálásra:</a:t>
            </a:r>
          </a:p>
          <a:p>
            <a:r>
              <a:rPr lang="hu-HU" dirty="0"/>
              <a:t>2018.02.28</a:t>
            </a:r>
          </a:p>
          <a:p>
            <a:r>
              <a:rPr lang="hu-HU" dirty="0"/>
              <a:t>2018.05.28</a:t>
            </a:r>
          </a:p>
          <a:p>
            <a:r>
              <a:rPr lang="hu-HU" dirty="0"/>
              <a:t>2018.08.28</a:t>
            </a:r>
          </a:p>
          <a:p>
            <a:r>
              <a:rPr lang="hu-HU" dirty="0"/>
              <a:t>2018.11.28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EF6F-08AC-42E9-8399-78214D8FC08F}" type="datetime1">
              <a:rPr lang="hu-HU" smtClean="0"/>
              <a:t>2017.09.27.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/>
              <a:pPr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5358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1211-FE57-4802-B181-89C25D5A16DA}" type="datetime1">
              <a:rPr lang="hu-HU" smtClean="0"/>
              <a:t>2017.09.27.</a:t>
            </a:fld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3661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Déli Napfény LEADER Egyesület tervezési területén innovatív és energia hatékony megoldások támogatása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b="1" dirty="0"/>
              <a:t>Specifikus cél</a:t>
            </a:r>
            <a:r>
              <a:rPr lang="hu-HU" dirty="0"/>
              <a:t>: Gazdasági környezet fejlesztése</a:t>
            </a:r>
          </a:p>
          <a:p>
            <a:endParaRPr lang="hu-HU" i="1" dirty="0"/>
          </a:p>
          <a:p>
            <a:r>
              <a:rPr lang="hu-HU" b="1" dirty="0"/>
              <a:t>Támogatható tevékenységek: : </a:t>
            </a:r>
            <a:r>
              <a:rPr lang="hu-HU" dirty="0"/>
              <a:t>Építés, kisléptékű infrastruktúra, gép, eszközbeszerzés, marketing tevékenység, projekt előkészítéshez kapcsolódó tevékenységek, egyéb tevékenységek.</a:t>
            </a:r>
          </a:p>
          <a:p>
            <a:endParaRPr lang="hu-HU" b="1" dirty="0"/>
          </a:p>
          <a:p>
            <a:r>
              <a:rPr lang="hu-HU" b="1" dirty="0"/>
              <a:t>Minimum maximum támogatási összeg</a:t>
            </a:r>
            <a:r>
              <a:rPr lang="hu-HU" dirty="0"/>
              <a:t>: </a:t>
            </a:r>
            <a:r>
              <a:rPr lang="hu-HU" dirty="0" smtClean="0"/>
              <a:t>3 -15 </a:t>
            </a:r>
            <a:r>
              <a:rPr lang="hu-HU" dirty="0"/>
              <a:t>millió Ft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b="1" dirty="0"/>
              <a:t>A jogosultak köre:</a:t>
            </a:r>
            <a:r>
              <a:rPr lang="hu-HU" dirty="0"/>
              <a:t> </a:t>
            </a:r>
            <a:r>
              <a:rPr lang="hu-HU" dirty="0" err="1"/>
              <a:t>mikrovállalkozások</a:t>
            </a:r>
            <a:r>
              <a:rPr lang="hu-HU" dirty="0"/>
              <a:t>, egyéni vállalkozók, </a:t>
            </a:r>
            <a:r>
              <a:rPr lang="hu-HU" dirty="0" smtClean="0"/>
              <a:t> </a:t>
            </a:r>
            <a:r>
              <a:rPr lang="hu-HU" dirty="0"/>
              <a:t>magánszemélyek</a:t>
            </a:r>
          </a:p>
          <a:p>
            <a:endParaRPr lang="hu-HU" dirty="0"/>
          </a:p>
          <a:p>
            <a:r>
              <a:rPr lang="hu-HU" b="1" dirty="0"/>
              <a:t>Intenzitás</a:t>
            </a:r>
            <a:r>
              <a:rPr lang="hu-HU" dirty="0"/>
              <a:t>: 50-60%</a:t>
            </a:r>
          </a:p>
          <a:p>
            <a:endParaRPr lang="hu-HU" dirty="0"/>
          </a:p>
          <a:p>
            <a:r>
              <a:rPr lang="hu-HU" b="1" dirty="0"/>
              <a:t>Keretösszeg</a:t>
            </a:r>
            <a:r>
              <a:rPr lang="hu-HU" dirty="0"/>
              <a:t>: : </a:t>
            </a:r>
            <a:r>
              <a:rPr lang="hu-HU" dirty="0" smtClean="0"/>
              <a:t>45.250.000 </a:t>
            </a:r>
            <a:r>
              <a:rPr lang="hu-HU" dirty="0"/>
              <a:t>Ft</a:t>
            </a:r>
          </a:p>
          <a:p>
            <a:endParaRPr lang="hu-HU" dirty="0"/>
          </a:p>
          <a:p>
            <a:r>
              <a:rPr lang="hu-HU" b="1" dirty="0"/>
              <a:t>A támogatási kérelem benyújtásának határideje és módja (tervezett): </a:t>
            </a:r>
            <a:r>
              <a:rPr lang="hu-HU" dirty="0"/>
              <a:t>Jelen felhívás keretében a helyi támogatási kérelem benyújtására 2018.01.01 naptól 2018.11.28 napig van </a:t>
            </a:r>
            <a:r>
              <a:rPr lang="hu-HU" dirty="0" smtClean="0"/>
              <a:t>lehetőség</a:t>
            </a:r>
            <a:r>
              <a:rPr lang="hu-HU" dirty="0"/>
              <a:t>.</a:t>
            </a:r>
          </a:p>
          <a:p>
            <a:r>
              <a:rPr lang="hu-HU" dirty="0"/>
              <a:t>Ezen </a:t>
            </a:r>
            <a:r>
              <a:rPr lang="hu-HU" dirty="0" smtClean="0"/>
              <a:t>időszak </a:t>
            </a:r>
            <a:r>
              <a:rPr lang="hu-HU" dirty="0"/>
              <a:t>alatt az alábbi értékelési határnapokig benyújtásra került projektek kerülnek együttesen elbírálásra:</a:t>
            </a:r>
          </a:p>
          <a:p>
            <a:r>
              <a:rPr lang="hu-HU" dirty="0"/>
              <a:t>2018.02.28</a:t>
            </a:r>
          </a:p>
          <a:p>
            <a:r>
              <a:rPr lang="hu-HU" dirty="0"/>
              <a:t>2018.05.28</a:t>
            </a:r>
          </a:p>
          <a:p>
            <a:r>
              <a:rPr lang="hu-HU" dirty="0"/>
              <a:t>2018.08.28</a:t>
            </a:r>
          </a:p>
          <a:p>
            <a:r>
              <a:rPr lang="hu-HU" dirty="0"/>
              <a:t>2018.11.28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EF6F-08AC-42E9-8399-78214D8FC08F}" type="datetime1">
              <a:rPr lang="hu-HU" smtClean="0"/>
              <a:t>2017.09.27.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/>
              <a:pPr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78035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1211-FE57-4802-B181-89C25D5A16DA}" type="datetime1">
              <a:rPr lang="hu-HU" smtClean="0"/>
              <a:t>2017.09.27.</a:t>
            </a:fld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7894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EF6F-08AC-42E9-8399-78214D8FC08F}" type="datetime1">
              <a:rPr lang="hu-HU" smtClean="0"/>
              <a:t>2017.09.27.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/>
              <a:pPr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5214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116632" y="908720"/>
            <a:ext cx="8229600" cy="1143000"/>
          </a:xfrm>
        </p:spPr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LEADER aktualitások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3500" y="2308212"/>
            <a:ext cx="8229600" cy="3993307"/>
          </a:xfrm>
        </p:spPr>
        <p:txBody>
          <a:bodyPr/>
          <a:lstStyle/>
          <a:p>
            <a:r>
              <a:rPr lang="hu-HU" dirty="0" smtClean="0"/>
              <a:t>Szeptember 11.ig feltöltésre kerültek a LEADER intézkedések az IIER rendszerbe</a:t>
            </a:r>
          </a:p>
          <a:p>
            <a:r>
              <a:rPr lang="hu-HU" dirty="0" smtClean="0"/>
              <a:t>Szeptember </a:t>
            </a:r>
            <a:r>
              <a:rPr lang="hu-HU" smtClean="0"/>
              <a:t>12-től megkezdődtek </a:t>
            </a:r>
            <a:r>
              <a:rPr lang="hu-HU" dirty="0" smtClean="0"/>
              <a:t>a szabályossági vizsgálatok intézkedésenként </a:t>
            </a:r>
          </a:p>
          <a:p>
            <a:r>
              <a:rPr lang="hu-HU" dirty="0"/>
              <a:t> Az IH a szabályossági nyilatkozatot megküldi a HACS </a:t>
            </a:r>
            <a:r>
              <a:rPr lang="hu-HU" dirty="0" smtClean="0"/>
              <a:t>részére szeptember 30-ig (tervezett)</a:t>
            </a:r>
          </a:p>
          <a:p>
            <a:r>
              <a:rPr lang="hu-HU" dirty="0"/>
              <a:t>Helyi felhívások </a:t>
            </a:r>
            <a:r>
              <a:rPr lang="hu-HU" dirty="0" smtClean="0"/>
              <a:t>megjelentetése: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2017.10.31 (tervezett)</a:t>
            </a:r>
          </a:p>
          <a:p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dirty="0">
                <a:solidFill>
                  <a:srgbClr val="002060"/>
                </a:solidFill>
                <a:ea typeface="Calibri"/>
                <a:cs typeface="Times New Roman"/>
              </a:rPr>
              <a:t>Pályázatok beadásának </a:t>
            </a:r>
            <a:r>
              <a:rPr lang="hu-HU" dirty="0" smtClean="0">
                <a:solidFill>
                  <a:srgbClr val="002060"/>
                </a:solidFill>
                <a:ea typeface="Calibri"/>
                <a:cs typeface="Times New Roman"/>
              </a:rPr>
              <a:t>kezdete: 2017.12.20tól (tervezett)</a:t>
            </a:r>
            <a:endParaRPr lang="hu-HU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EF6F-08AC-42E9-8399-78214D8FC08F}" type="datetime1">
              <a:rPr lang="hu-HU" smtClean="0"/>
              <a:t>2017.09.27.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462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1520" y="2636912"/>
            <a:ext cx="7772400" cy="1470025"/>
          </a:xfrm>
        </p:spPr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05495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3688" y="620688"/>
            <a:ext cx="6696744" cy="1412776"/>
          </a:xfrm>
        </p:spPr>
        <p:txBody>
          <a:bodyPr>
            <a:normAutofit/>
          </a:bodyPr>
          <a:lstStyle/>
          <a:p>
            <a:r>
              <a:rPr lang="hu-HU" sz="2700" i="1" dirty="0"/>
              <a:t>Kulturális értékek </a:t>
            </a:r>
            <a:r>
              <a:rPr lang="hu-HU" sz="2700" i="1" dirty="0" smtClean="0"/>
              <a:t>megőrzése </a:t>
            </a:r>
            <a:r>
              <a:rPr lang="hu-HU" sz="2700" i="1" dirty="0"/>
              <a:t>és megismertetése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439518"/>
          </a:xfrm>
        </p:spPr>
        <p:txBody>
          <a:bodyPr>
            <a:normAutofit fontScale="62500" lnSpcReduction="20000"/>
          </a:bodyPr>
          <a:lstStyle/>
          <a:p>
            <a:endParaRPr lang="hu-HU" dirty="0" smtClean="0"/>
          </a:p>
          <a:p>
            <a:r>
              <a:rPr lang="hu-HU" b="1" dirty="0"/>
              <a:t>Specifikus cél</a:t>
            </a:r>
            <a:r>
              <a:rPr lang="hu-HU" dirty="0"/>
              <a:t>: Helyi örökség </a:t>
            </a:r>
            <a:r>
              <a:rPr lang="hu-HU" dirty="0" smtClean="0"/>
              <a:t>megőrzése</a:t>
            </a:r>
          </a:p>
          <a:p>
            <a:endParaRPr lang="hu-HU" dirty="0" smtClean="0"/>
          </a:p>
          <a:p>
            <a:r>
              <a:rPr lang="hu-HU" b="1" dirty="0" smtClean="0"/>
              <a:t>Támogatható tevékenységek: </a:t>
            </a:r>
            <a:r>
              <a:rPr lang="hu-HU" dirty="0" smtClean="0"/>
              <a:t>Építés, kisléptékű infrastruktúra, eszközbeszerzés, kulturális örökség kialakítása, helyi értékek begyűjtése kiállítása, marketing tevékenységek.</a:t>
            </a:r>
            <a:endParaRPr lang="hu-HU" b="1" dirty="0" smtClean="0"/>
          </a:p>
          <a:p>
            <a:endParaRPr lang="hu-HU" dirty="0"/>
          </a:p>
          <a:p>
            <a:r>
              <a:rPr lang="hu-HU" b="1" dirty="0"/>
              <a:t>M</a:t>
            </a:r>
            <a:r>
              <a:rPr lang="hu-HU" b="1" dirty="0" smtClean="0"/>
              <a:t>inimum maximum támogatási összeg</a:t>
            </a:r>
            <a:r>
              <a:rPr lang="hu-HU" dirty="0" smtClean="0"/>
              <a:t>: 1-8 millió Ft</a:t>
            </a:r>
          </a:p>
          <a:p>
            <a:endParaRPr lang="hu-HU" dirty="0"/>
          </a:p>
          <a:p>
            <a:r>
              <a:rPr lang="hu-HU" b="1" dirty="0"/>
              <a:t>A jogosultak köre:</a:t>
            </a:r>
            <a:r>
              <a:rPr lang="hu-HU" dirty="0"/>
              <a:t> </a:t>
            </a:r>
            <a:r>
              <a:rPr lang="hu-HU" dirty="0" smtClean="0"/>
              <a:t>Önkormányzat,Non-profit szervezetek, Egyházi </a:t>
            </a:r>
            <a:r>
              <a:rPr lang="hu-HU" dirty="0"/>
              <a:t>jogi </a:t>
            </a:r>
            <a:r>
              <a:rPr lang="hu-HU" dirty="0" smtClean="0"/>
              <a:t>személy</a:t>
            </a:r>
          </a:p>
          <a:p>
            <a:r>
              <a:rPr lang="hu-HU" b="1" dirty="0" smtClean="0"/>
              <a:t>Intenzitás</a:t>
            </a:r>
            <a:r>
              <a:rPr lang="hu-HU" dirty="0" smtClean="0"/>
              <a:t>: 75-85%</a:t>
            </a:r>
          </a:p>
          <a:p>
            <a:endParaRPr lang="hu-HU" dirty="0"/>
          </a:p>
          <a:p>
            <a:r>
              <a:rPr lang="hu-HU" b="1" dirty="0" smtClean="0"/>
              <a:t>Keretösszeg</a:t>
            </a:r>
            <a:r>
              <a:rPr lang="hu-HU" dirty="0" smtClean="0"/>
              <a:t>: </a:t>
            </a:r>
            <a:r>
              <a:rPr lang="hu-HU" dirty="0"/>
              <a:t>: 20.680.000 </a:t>
            </a:r>
            <a:r>
              <a:rPr lang="hu-HU" dirty="0" smtClean="0"/>
              <a:t>Ft</a:t>
            </a:r>
          </a:p>
          <a:p>
            <a:endParaRPr lang="hu-HU" dirty="0" smtClean="0"/>
          </a:p>
          <a:p>
            <a:r>
              <a:rPr lang="hu-HU" b="1" dirty="0"/>
              <a:t>A támogatási kérelem benyújtásának határideje és </a:t>
            </a:r>
            <a:r>
              <a:rPr lang="hu-HU" b="1" dirty="0" smtClean="0"/>
              <a:t>módja (tervezett): </a:t>
            </a:r>
            <a:r>
              <a:rPr lang="hu-HU" dirty="0"/>
              <a:t>Jelen felhívás keretében a helyi támogatási kérelem benyújtására 2017.12.20 naptól 2018.11.28 napig van </a:t>
            </a:r>
            <a:r>
              <a:rPr lang="hu-HU" dirty="0" smtClean="0"/>
              <a:t>lehetőség</a:t>
            </a:r>
            <a:r>
              <a:rPr lang="hu-HU" dirty="0"/>
              <a:t>.</a:t>
            </a:r>
          </a:p>
          <a:p>
            <a:r>
              <a:rPr lang="hu-HU" dirty="0"/>
              <a:t>Ezen </a:t>
            </a:r>
            <a:r>
              <a:rPr lang="hu-HU" dirty="0" smtClean="0"/>
              <a:t>időszak </a:t>
            </a:r>
            <a:r>
              <a:rPr lang="hu-HU" dirty="0"/>
              <a:t>alatt az alábbi értékelési határnapokig benyújtásra került projektek kerülnek együttesen elbírálásra:</a:t>
            </a:r>
          </a:p>
          <a:p>
            <a:r>
              <a:rPr lang="hu-HU" dirty="0" smtClean="0"/>
              <a:t>2018.02.28</a:t>
            </a:r>
            <a:endParaRPr lang="hu-HU" dirty="0"/>
          </a:p>
          <a:p>
            <a:r>
              <a:rPr lang="hu-HU" dirty="0"/>
              <a:t>2018.05.28</a:t>
            </a:r>
          </a:p>
          <a:p>
            <a:r>
              <a:rPr lang="hu-HU" dirty="0" smtClean="0"/>
              <a:t>2018.08.28</a:t>
            </a:r>
          </a:p>
          <a:p>
            <a:r>
              <a:rPr lang="hu-HU" dirty="0"/>
              <a:t>2018.11.28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EF6F-08AC-42E9-8399-78214D8FC08F}" type="datetime1">
              <a:rPr lang="hu-HU" smtClean="0"/>
              <a:t>2017.09.27.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634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1211-FE57-4802-B181-89C25D5A16DA}" type="datetime1">
              <a:rPr lang="hu-HU" smtClean="0"/>
              <a:t>2017.09.27.</a:t>
            </a:fld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9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908720"/>
            <a:ext cx="7572636" cy="1143000"/>
          </a:xfrm>
        </p:spPr>
        <p:txBody>
          <a:bodyPr>
            <a:normAutofit fontScale="90000"/>
          </a:bodyPr>
          <a:lstStyle/>
          <a:p>
            <a:r>
              <a:rPr lang="hu-HU" i="1" dirty="0"/>
              <a:t>Helyi energetikai és informatikai szolgáltatások fejlesztése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88619"/>
          </a:xfrm>
        </p:spPr>
        <p:txBody>
          <a:bodyPr>
            <a:normAutofit fontScale="62500" lnSpcReduction="20000"/>
          </a:bodyPr>
          <a:lstStyle/>
          <a:p>
            <a:r>
              <a:rPr lang="hu-HU" b="1" dirty="0"/>
              <a:t>Specifikus cél</a:t>
            </a:r>
            <a:r>
              <a:rPr lang="hu-HU" dirty="0"/>
              <a:t>: </a:t>
            </a:r>
            <a:r>
              <a:rPr lang="hu-HU" i="1" dirty="0"/>
              <a:t>Magasabb szintű helyi </a:t>
            </a:r>
            <a:r>
              <a:rPr lang="hu-HU" i="1" dirty="0" smtClean="0"/>
              <a:t>szolgáltatások</a:t>
            </a:r>
          </a:p>
          <a:p>
            <a:endParaRPr lang="hu-HU" i="1" dirty="0" smtClean="0"/>
          </a:p>
          <a:p>
            <a:r>
              <a:rPr lang="hu-HU" b="1" dirty="0" smtClean="0"/>
              <a:t>Támogatható tevékenységek: </a:t>
            </a:r>
            <a:r>
              <a:rPr lang="hu-HU" dirty="0"/>
              <a:t>Építés, kisléptékű infrastruktúra</a:t>
            </a:r>
            <a:r>
              <a:rPr lang="hu-HU" dirty="0" smtClean="0"/>
              <a:t>, gép, eszközbeszerzés, épület energiahatékonyság javítására vonatkozó tevékenységek, megújuló </a:t>
            </a:r>
            <a:r>
              <a:rPr lang="hu-HU" dirty="0"/>
              <a:t>energiaforrást </a:t>
            </a:r>
            <a:r>
              <a:rPr lang="hu-HU" dirty="0" smtClean="0"/>
              <a:t>hasznosító technológiák alkalmazása,</a:t>
            </a:r>
            <a:r>
              <a:rPr lang="hu-HU" dirty="0"/>
              <a:t> Projekt </a:t>
            </a:r>
            <a:r>
              <a:rPr lang="hu-HU" dirty="0" smtClean="0"/>
              <a:t>előkészítéshez kapcsolódó tevékenységek, </a:t>
            </a:r>
            <a:r>
              <a:rPr lang="hu-HU" dirty="0"/>
              <a:t>Marketing </a:t>
            </a:r>
            <a:r>
              <a:rPr lang="hu-HU" dirty="0" smtClean="0"/>
              <a:t>tevékenység, egyéb tevékenységek.</a:t>
            </a:r>
          </a:p>
          <a:p>
            <a:endParaRPr lang="hu-HU" b="1" dirty="0"/>
          </a:p>
          <a:p>
            <a:r>
              <a:rPr lang="hu-HU" b="1" dirty="0"/>
              <a:t>Minimum maximum támogatási összeg</a:t>
            </a:r>
            <a:r>
              <a:rPr lang="hu-HU" dirty="0"/>
              <a:t>: </a:t>
            </a:r>
            <a:r>
              <a:rPr lang="hu-HU" dirty="0" smtClean="0"/>
              <a:t>1,5-11millió </a:t>
            </a:r>
            <a:r>
              <a:rPr lang="hu-HU" dirty="0"/>
              <a:t>Ft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b="1" dirty="0"/>
              <a:t>A jogosultak köre:</a:t>
            </a:r>
            <a:r>
              <a:rPr lang="hu-HU" dirty="0"/>
              <a:t> Önkormányzat,Non-profit szervezetek, Egyházi jogi </a:t>
            </a:r>
            <a:r>
              <a:rPr lang="hu-HU" dirty="0" smtClean="0"/>
              <a:t>személy</a:t>
            </a:r>
          </a:p>
          <a:p>
            <a:endParaRPr lang="hu-HU" dirty="0"/>
          </a:p>
          <a:p>
            <a:r>
              <a:rPr lang="hu-HU" b="1" dirty="0"/>
              <a:t>Intenzitás</a:t>
            </a:r>
            <a:r>
              <a:rPr lang="hu-HU" dirty="0"/>
              <a:t>: 75-85%</a:t>
            </a:r>
          </a:p>
          <a:p>
            <a:endParaRPr lang="hu-HU" dirty="0"/>
          </a:p>
          <a:p>
            <a:r>
              <a:rPr lang="hu-HU" b="1" dirty="0"/>
              <a:t>Keretösszeg</a:t>
            </a:r>
            <a:r>
              <a:rPr lang="hu-HU" dirty="0"/>
              <a:t>: : </a:t>
            </a:r>
            <a:r>
              <a:rPr lang="hu-HU" dirty="0" smtClean="0"/>
              <a:t>38.140.000 Ft</a:t>
            </a:r>
          </a:p>
          <a:p>
            <a:endParaRPr lang="hu-HU" dirty="0"/>
          </a:p>
          <a:p>
            <a:r>
              <a:rPr lang="hu-HU" b="1" dirty="0"/>
              <a:t>A támogatási kérelem benyújtásának határideje és módja (tervezett): </a:t>
            </a:r>
            <a:r>
              <a:rPr lang="hu-HU" dirty="0"/>
              <a:t>Jelen felhívás keretében a helyi támogatási kérelem benyújtására 2017.12.20 naptól 2018.11.28 napig van lehetőség.</a:t>
            </a:r>
          </a:p>
          <a:p>
            <a:r>
              <a:rPr lang="hu-HU" dirty="0"/>
              <a:t>Ezen időszak alatt az alábbi értékelési határnapokig benyújtásra került projektek kerülnek együttesen elbírálásra:</a:t>
            </a:r>
          </a:p>
          <a:p>
            <a:r>
              <a:rPr lang="hu-HU" dirty="0"/>
              <a:t>2018.02.28</a:t>
            </a:r>
          </a:p>
          <a:p>
            <a:r>
              <a:rPr lang="hu-HU" dirty="0"/>
              <a:t>2018.05.28</a:t>
            </a:r>
          </a:p>
          <a:p>
            <a:r>
              <a:rPr lang="hu-HU" dirty="0"/>
              <a:t>2018.08.28</a:t>
            </a:r>
          </a:p>
          <a:p>
            <a:r>
              <a:rPr lang="hu-HU" dirty="0" smtClean="0"/>
              <a:t>2018.11.28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EF6F-08AC-42E9-8399-78214D8FC08F}" type="datetime1">
              <a:rPr lang="hu-HU" smtClean="0"/>
              <a:t>2017.09.27.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/>
              <a:pPr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62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1211-FE57-4802-B181-89C25D5A16DA}" type="datetime1">
              <a:rPr lang="hu-HU" smtClean="0"/>
              <a:t>2017.09.27.</a:t>
            </a:fld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84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i="1" dirty="0"/>
              <a:t>Helyi civil, sport és </a:t>
            </a:r>
            <a:r>
              <a:rPr lang="hu-HU" i="1" dirty="0" smtClean="0"/>
              <a:t>szabadidős </a:t>
            </a:r>
            <a:r>
              <a:rPr lang="hu-HU" i="1" dirty="0"/>
              <a:t>szolgáltatások fejlesztése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79712"/>
            <a:ext cx="8229600" cy="4741763"/>
          </a:xfrm>
        </p:spPr>
        <p:txBody>
          <a:bodyPr>
            <a:normAutofit fontScale="62500" lnSpcReduction="20000"/>
          </a:bodyPr>
          <a:lstStyle/>
          <a:p>
            <a:r>
              <a:rPr lang="hu-HU" b="1" dirty="0"/>
              <a:t>Specifikus cél</a:t>
            </a:r>
            <a:r>
              <a:rPr lang="hu-HU" dirty="0"/>
              <a:t>: </a:t>
            </a:r>
            <a:r>
              <a:rPr lang="hu-HU" i="1" dirty="0"/>
              <a:t>Magasabb szintű helyi szolgáltatások</a:t>
            </a:r>
          </a:p>
          <a:p>
            <a:endParaRPr lang="hu-HU" i="1" dirty="0"/>
          </a:p>
          <a:p>
            <a:r>
              <a:rPr lang="hu-HU" b="1" dirty="0"/>
              <a:t>Támogatható tevékenységek: </a:t>
            </a:r>
            <a:r>
              <a:rPr lang="hu-HU" dirty="0"/>
              <a:t>Építés, kisléptékű infrastruktúra, gép, eszközbeszerzés</a:t>
            </a:r>
            <a:r>
              <a:rPr lang="hu-HU" dirty="0" smtClean="0"/>
              <a:t>, marketing </a:t>
            </a:r>
            <a:r>
              <a:rPr lang="hu-HU" dirty="0"/>
              <a:t>tevékenység</a:t>
            </a:r>
            <a:r>
              <a:rPr lang="hu-HU" dirty="0" smtClean="0"/>
              <a:t>, projekt előkészítéshez kapcsolódó tevékenységek, </a:t>
            </a:r>
            <a:r>
              <a:rPr lang="hu-HU" dirty="0"/>
              <a:t>egyéb tevékenységek.</a:t>
            </a:r>
          </a:p>
          <a:p>
            <a:endParaRPr lang="hu-HU" b="1" dirty="0"/>
          </a:p>
          <a:p>
            <a:r>
              <a:rPr lang="hu-HU" b="1" dirty="0"/>
              <a:t>Minimum maximum támogatási összeg</a:t>
            </a:r>
            <a:r>
              <a:rPr lang="hu-HU" dirty="0"/>
              <a:t>: 1,5-11millió Ft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b="1" dirty="0"/>
              <a:t>A jogosultak köre:</a:t>
            </a:r>
            <a:r>
              <a:rPr lang="hu-HU" dirty="0"/>
              <a:t> Önkormányzat,Non-profit szervezetek, Egyházi jogi személy</a:t>
            </a:r>
          </a:p>
          <a:p>
            <a:endParaRPr lang="hu-HU" dirty="0"/>
          </a:p>
          <a:p>
            <a:r>
              <a:rPr lang="hu-HU" b="1" dirty="0"/>
              <a:t>Intenzitás</a:t>
            </a:r>
            <a:r>
              <a:rPr lang="hu-HU" dirty="0"/>
              <a:t>: 75-85%</a:t>
            </a:r>
          </a:p>
          <a:p>
            <a:endParaRPr lang="hu-HU" dirty="0"/>
          </a:p>
          <a:p>
            <a:r>
              <a:rPr lang="hu-HU" b="1" dirty="0"/>
              <a:t>Keretösszeg</a:t>
            </a:r>
            <a:r>
              <a:rPr lang="hu-HU" dirty="0"/>
              <a:t>: : </a:t>
            </a:r>
            <a:r>
              <a:rPr lang="hu-HU" dirty="0" smtClean="0"/>
              <a:t>72.880.000 </a:t>
            </a:r>
            <a:r>
              <a:rPr lang="hu-HU" dirty="0"/>
              <a:t>Ft</a:t>
            </a:r>
          </a:p>
          <a:p>
            <a:endParaRPr lang="hu-HU" dirty="0"/>
          </a:p>
          <a:p>
            <a:r>
              <a:rPr lang="hu-HU" b="1" dirty="0"/>
              <a:t>A támogatási kérelem benyújtásának határideje és módja (tervezett): </a:t>
            </a:r>
            <a:r>
              <a:rPr lang="hu-HU" dirty="0"/>
              <a:t>Jelen felhívás keretében a helyi támogatási kérelem benyújtására 2017.12.20 naptól 2018.11.28 napig van lehetőség.</a:t>
            </a:r>
          </a:p>
          <a:p>
            <a:r>
              <a:rPr lang="hu-HU" dirty="0"/>
              <a:t>Ezen időszak alatt az alábbi értékelési határnapokig benyújtásra került projektek kerülnek együttesen elbírálásra:</a:t>
            </a:r>
          </a:p>
          <a:p>
            <a:r>
              <a:rPr lang="hu-HU" dirty="0"/>
              <a:t>2018.02.28</a:t>
            </a:r>
          </a:p>
          <a:p>
            <a:r>
              <a:rPr lang="hu-HU" dirty="0"/>
              <a:t>2018.05.28</a:t>
            </a:r>
          </a:p>
          <a:p>
            <a:r>
              <a:rPr lang="hu-HU" dirty="0"/>
              <a:t>2018.08.28</a:t>
            </a:r>
          </a:p>
          <a:p>
            <a:r>
              <a:rPr lang="hu-HU" dirty="0"/>
              <a:t>2018.11.28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EF6F-08AC-42E9-8399-78214D8FC08F}" type="datetime1">
              <a:rPr lang="hu-HU" smtClean="0"/>
              <a:t>2017.09.27.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7784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1211-FE57-4802-B181-89C25D5A16DA}" type="datetime1">
              <a:rPr lang="hu-HU" smtClean="0"/>
              <a:t>2017.09.27.</a:t>
            </a:fld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341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i="1" dirty="0"/>
              <a:t>Települési rendezvények, képzések és táborok támogatása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55000" lnSpcReduction="20000"/>
          </a:bodyPr>
          <a:lstStyle/>
          <a:p>
            <a:r>
              <a:rPr lang="hu-HU" b="1" dirty="0"/>
              <a:t>Specifikus cél</a:t>
            </a:r>
            <a:r>
              <a:rPr lang="hu-HU" dirty="0"/>
              <a:t>: </a:t>
            </a:r>
            <a:r>
              <a:rPr lang="hu-HU" i="1" dirty="0"/>
              <a:t>Magasabb szintű helyi szolgáltatások</a:t>
            </a:r>
          </a:p>
          <a:p>
            <a:endParaRPr lang="hu-HU" i="1" dirty="0"/>
          </a:p>
          <a:p>
            <a:r>
              <a:rPr lang="hu-HU" b="1" dirty="0" smtClean="0"/>
              <a:t>Támogatható tevékenységek: </a:t>
            </a:r>
            <a:r>
              <a:rPr lang="hu-HU" dirty="0" smtClean="0"/>
              <a:t>Rendezvény költségei (bérleti díjak, alapanyag, előadói díjak, szállás, </a:t>
            </a:r>
            <a:r>
              <a:rPr lang="hu-HU" dirty="0" err="1" smtClean="0"/>
              <a:t>stb</a:t>
            </a:r>
            <a:r>
              <a:rPr lang="hu-HU" dirty="0" smtClean="0"/>
              <a:t>)eszközbeszerzés, marketing tevékenység, projekt előkészítéshez kapcsolódó tevékenységek, egyéb szolgáltatások igénybevétele.</a:t>
            </a:r>
          </a:p>
          <a:p>
            <a:endParaRPr lang="hu-HU" b="1" dirty="0"/>
          </a:p>
          <a:p>
            <a:r>
              <a:rPr lang="hu-HU" b="1" dirty="0"/>
              <a:t>Minimum maximum támogatási összeg</a:t>
            </a:r>
            <a:r>
              <a:rPr lang="hu-HU" dirty="0"/>
              <a:t>: </a:t>
            </a:r>
            <a:r>
              <a:rPr lang="hu-HU" dirty="0" smtClean="0"/>
              <a:t>1 -2,5millió </a:t>
            </a:r>
            <a:r>
              <a:rPr lang="hu-HU" dirty="0"/>
              <a:t>Ft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b="1" dirty="0"/>
              <a:t>A jogosultak köre:</a:t>
            </a:r>
            <a:r>
              <a:rPr lang="hu-HU" dirty="0"/>
              <a:t> Önkormányzat,Non-profit szervezetek, Egyházi jogi személy</a:t>
            </a:r>
          </a:p>
          <a:p>
            <a:endParaRPr lang="hu-HU" dirty="0"/>
          </a:p>
          <a:p>
            <a:r>
              <a:rPr lang="hu-HU" b="1" dirty="0"/>
              <a:t>Intenzitás</a:t>
            </a:r>
            <a:r>
              <a:rPr lang="hu-HU" dirty="0"/>
              <a:t>: 75-85%</a:t>
            </a:r>
          </a:p>
          <a:p>
            <a:endParaRPr lang="hu-HU" dirty="0"/>
          </a:p>
          <a:p>
            <a:r>
              <a:rPr lang="hu-HU" b="1" dirty="0"/>
              <a:t>Keretösszeg</a:t>
            </a:r>
            <a:r>
              <a:rPr lang="hu-HU" dirty="0"/>
              <a:t>: : </a:t>
            </a:r>
            <a:r>
              <a:rPr lang="hu-HU" dirty="0" smtClean="0"/>
              <a:t>11.020.000 </a:t>
            </a:r>
            <a:r>
              <a:rPr lang="hu-HU" dirty="0"/>
              <a:t>Ft</a:t>
            </a:r>
          </a:p>
          <a:p>
            <a:endParaRPr lang="hu-HU" dirty="0"/>
          </a:p>
          <a:p>
            <a:r>
              <a:rPr lang="hu-HU" b="1" dirty="0"/>
              <a:t>A támogatási kérelem benyújtásának határideje és módja (tervezett): </a:t>
            </a:r>
            <a:r>
              <a:rPr lang="hu-HU" dirty="0"/>
              <a:t>Jelen felhívás keretében a helyi támogatási kérelem benyújtására 2017.12.20 naptól 2018.11.28 napig van lehetőség.</a:t>
            </a:r>
          </a:p>
          <a:p>
            <a:r>
              <a:rPr lang="hu-HU" dirty="0"/>
              <a:t>Ezen időszak alatt az alábbi értékelési határnapokig benyújtásra került projektek kerülnek együttesen elbírálásra:</a:t>
            </a:r>
          </a:p>
          <a:p>
            <a:r>
              <a:rPr lang="hu-HU" dirty="0"/>
              <a:t>2018.02.28</a:t>
            </a:r>
          </a:p>
          <a:p>
            <a:r>
              <a:rPr lang="hu-HU" dirty="0"/>
              <a:t>2018.05.28</a:t>
            </a:r>
          </a:p>
          <a:p>
            <a:r>
              <a:rPr lang="hu-HU" dirty="0"/>
              <a:t>2018.08.28</a:t>
            </a:r>
          </a:p>
          <a:p>
            <a:r>
              <a:rPr lang="hu-HU" dirty="0"/>
              <a:t>2018.11.28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EF6F-08AC-42E9-8399-78214D8FC08F}" type="datetime1">
              <a:rPr lang="hu-HU" smtClean="0"/>
              <a:t>2017.09.27.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338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7011</TotalTime>
  <Words>967</Words>
  <Application>Microsoft Office PowerPoint</Application>
  <PresentationFormat>Diavetítés a képernyőre (4:3 oldalarány)</PresentationFormat>
  <Paragraphs>206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</vt:lpstr>
      <vt:lpstr>Symbol</vt:lpstr>
      <vt:lpstr>Times New Roman</vt:lpstr>
      <vt:lpstr>Verdana</vt:lpstr>
      <vt:lpstr>Office-téma</vt:lpstr>
      <vt:lpstr>PowerPoint bemutató</vt:lpstr>
      <vt:lpstr>LEADER aktualitások</vt:lpstr>
      <vt:lpstr>Kulturális értékek megőrzése és megismertetése</vt:lpstr>
      <vt:lpstr>PowerPoint bemutató</vt:lpstr>
      <vt:lpstr>Helyi energetikai és informatikai szolgáltatások fejlesztése</vt:lpstr>
      <vt:lpstr>PowerPoint bemutató</vt:lpstr>
      <vt:lpstr>Helyi civil, sport és szabadidős szolgáltatások fejlesztése</vt:lpstr>
      <vt:lpstr>PowerPoint bemutató</vt:lpstr>
      <vt:lpstr>Települési rendezvények, képzések és táborok támogatása</vt:lpstr>
      <vt:lpstr>PowerPoint bemutató</vt:lpstr>
      <vt:lpstr>Helyi turizmus fejlesztése</vt:lpstr>
      <vt:lpstr>PowerPoint bemutató</vt:lpstr>
      <vt:lpstr>BEMUTATÓ GAZDASÁGOK TÁMOGATÁSA</vt:lpstr>
      <vt:lpstr>PowerPoint bemutató</vt:lpstr>
      <vt:lpstr>Helyi termékek szolgáltatások és termékterek létrehozása, fejlesztése</vt:lpstr>
      <vt:lpstr>PowerPoint bemutató</vt:lpstr>
      <vt:lpstr>A Déli Napfény LEADER Egyesület tervezési területén innovatív és energia hatékony megoldások támogatása</vt:lpstr>
      <vt:lpstr>PowerPoint bemutató</vt:lpstr>
      <vt:lpstr>PowerPoint bemutató</vt:lpstr>
      <vt:lpstr>Köszönöm a figyelmet!</vt:lpstr>
    </vt:vector>
  </TitlesOfParts>
  <Company>KD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Balogh Attila</dc:creator>
  <cp:lastModifiedBy>X751L_3</cp:lastModifiedBy>
  <cp:revision>499</cp:revision>
  <cp:lastPrinted>2017-09-27T10:01:16Z</cp:lastPrinted>
  <dcterms:created xsi:type="dcterms:W3CDTF">2014-09-15T07:33:28Z</dcterms:created>
  <dcterms:modified xsi:type="dcterms:W3CDTF">2017-09-27T10:10:04Z</dcterms:modified>
</cp:coreProperties>
</file>